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8"/>
  </p:notesMasterIdLst>
  <p:sldIdLst>
    <p:sldId id="256" r:id="rId2"/>
    <p:sldId id="257" r:id="rId3"/>
    <p:sldId id="258" r:id="rId4"/>
    <p:sldId id="259" r:id="rId5"/>
    <p:sldId id="260" r:id="rId6"/>
    <p:sldId id="261" r:id="rId7"/>
  </p:sldIdLst>
  <p:sldSz cx="9144000" cy="6858000" type="screen4x3"/>
  <p:notesSz cx="6858000" cy="9144000"/>
  <p:embeddedFontLst>
    <p:embeddedFont>
      <p:font typeface="Calibri Light" panose="020F0302020204030204" pitchFamily="34" charset="0"/>
      <p:regular r:id="rId9"/>
      <p:italic r:id="rId10"/>
    </p:embeddedFont>
    <p:embeddedFont>
      <p:font typeface="Calibri" panose="020F0502020204030204" pitchFamily="34" charset="0"/>
      <p:regular r:id="rId11"/>
      <p:bold r:id="rId12"/>
      <p:italic r:id="rId13"/>
      <p:boldItalic r:id="rId14"/>
    </p:embeddedFont>
  </p:embeddedFontLst>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90" autoAdjust="0"/>
    <p:restoredTop sz="94643" autoAdjust="0"/>
  </p:normalViewPr>
  <p:slideViewPr>
    <p:cSldViewPr>
      <p:cViewPr varScale="1">
        <p:scale>
          <a:sx n="111" d="100"/>
          <a:sy n="111" d="100"/>
        </p:scale>
        <p:origin x="-1614" y="-7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font" Target="fonts/font5.fntdata"/><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font" Target="fonts/font4.fntdata"/><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3.fntdata"/><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font" Target="fonts/font2.fntdata"/><Relationship Id="rId4" Type="http://schemas.openxmlformats.org/officeDocument/2006/relationships/slide" Target="slides/slide3.xml"/><Relationship Id="rId9" Type="http://schemas.openxmlformats.org/officeDocument/2006/relationships/font" Target="fonts/font1.fntdata"/><Relationship Id="rId14" Type="http://schemas.openxmlformats.org/officeDocument/2006/relationships/font" Target="fonts/font6.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CH"/>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6182544-4D15-43FB-9D00-D30097539002}" type="datetimeFigureOut">
              <a:rPr lang="de-CH" smtClean="0"/>
              <a:t>28.02.2015</a:t>
            </a:fld>
            <a:endParaRPr lang="de-CH"/>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CH"/>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CH"/>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C62EB42-64F2-4F64-AEB4-780C99DAD040}" type="slidenum">
              <a:rPr lang="de-CH" smtClean="0"/>
              <a:t>‹Nr.›</a:t>
            </a:fld>
            <a:endParaRPr lang="de-CH"/>
          </a:p>
        </p:txBody>
      </p:sp>
    </p:spTree>
    <p:extLst>
      <p:ext uri="{BB962C8B-B14F-4D97-AF65-F5344CB8AC3E}">
        <p14:creationId xmlns:p14="http://schemas.microsoft.com/office/powerpoint/2010/main" val="39724807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smtClean="0"/>
              <a:t>Fragen und Anregungen</a:t>
            </a:r>
          </a:p>
          <a:p>
            <a:r>
              <a:rPr lang="de-CH" smtClean="0"/>
              <a:t>f Suchen Sie im Internet nach Informationen zu Ernst Krieck. Können Sie sich aufgrund Ihrer Recherchen erklären, weshalb Krieck so sehr auf die Gemeinschaft als Erziehungsinstanz fokussierte?</a:t>
            </a:r>
          </a:p>
          <a:p>
            <a:r>
              <a:rPr lang="de-CH" smtClean="0"/>
              <a:t>210 17</a:t>
            </a:r>
          </a:p>
          <a:p>
            <a:endParaRPr lang="de-CH" smtClean="0"/>
          </a:p>
          <a:p>
            <a:r>
              <a:rPr lang="de-CH" smtClean="0"/>
              <a:t/>
            </a:r>
            <a:endParaRPr lang="de-CH"/>
          </a:p>
        </p:txBody>
      </p:sp>
      <p:sp>
        <p:nvSpPr>
          <p:cNvPr id="4" name="Foliennummernplatzhalter 3"/>
          <p:cNvSpPr>
            <a:spLocks noGrp="1"/>
          </p:cNvSpPr>
          <p:nvPr>
            <p:ph type="sldNum" sz="quarter" idx="10"/>
          </p:nvPr>
        </p:nvSpPr>
        <p:spPr/>
        <p:txBody>
          <a:bodyPr/>
          <a:lstStyle/>
          <a:p>
            <a:fld id="{4C62EB42-64F2-4F64-AEB4-780C99DAD040}" type="slidenum">
              <a:rPr lang="de-CH" smtClean="0"/>
              <a:t>1</a:t>
            </a:fld>
            <a:endParaRPr lang="de-CH"/>
          </a:p>
        </p:txBody>
      </p:sp>
    </p:spTree>
    <p:extLst>
      <p:ext uri="{BB962C8B-B14F-4D97-AF65-F5344CB8AC3E}">
        <p14:creationId xmlns:p14="http://schemas.microsoft.com/office/powerpoint/2010/main" val="6546817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smtClean="0"/>
              <a:t>Fragen und Anregungen</a:t>
            </a:r>
          </a:p>
          <a:p>
            <a:r>
              <a:rPr lang="de-CH" smtClean="0"/>
              <a:t>f Diskutieren Sie die sieben dargelegten Kriterien (12.1.1 ­ 12.1.7) und formulieren Sie anschließend in eigenen Worten eine Definition des Begriffs &gt;Erziehung&lt;. Lesen Sie dazu auch den Abschnitt Definitionen im Fokus Forschung zu diesem Kapitel. Vergleichen Sie Ihre Definition mit denjenigen Ihrer Mitschülerinnen und Mitschüler. Wo gibt es Übereinstimmungen und wo Unterschiede?</a:t>
            </a:r>
          </a:p>
          <a:p>
            <a:endParaRPr lang="de-CH" smtClean="0"/>
          </a:p>
          <a:p>
            <a:r>
              <a:rPr lang="de-CH" smtClean="0"/>
              <a:t/>
            </a:r>
            <a:endParaRPr lang="de-CH"/>
          </a:p>
        </p:txBody>
      </p:sp>
      <p:sp>
        <p:nvSpPr>
          <p:cNvPr id="4" name="Foliennummernplatzhalter 3"/>
          <p:cNvSpPr>
            <a:spLocks noGrp="1"/>
          </p:cNvSpPr>
          <p:nvPr>
            <p:ph type="sldNum" sz="quarter" idx="10"/>
          </p:nvPr>
        </p:nvSpPr>
        <p:spPr/>
        <p:txBody>
          <a:bodyPr/>
          <a:lstStyle/>
          <a:p>
            <a:fld id="{4C62EB42-64F2-4F64-AEB4-780C99DAD040}" type="slidenum">
              <a:rPr lang="de-CH" smtClean="0"/>
              <a:t>2</a:t>
            </a:fld>
            <a:endParaRPr lang="de-CH"/>
          </a:p>
        </p:txBody>
      </p:sp>
    </p:spTree>
    <p:extLst>
      <p:ext uri="{BB962C8B-B14F-4D97-AF65-F5344CB8AC3E}">
        <p14:creationId xmlns:p14="http://schemas.microsoft.com/office/powerpoint/2010/main" val="20957724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smtClean="0"/>
              <a:t>Fragen und Anregungen</a:t>
            </a:r>
          </a:p>
          <a:p>
            <a:r>
              <a:rPr lang="de-CH" smtClean="0"/>
              <a:t>f Überlegen Sie sich in Form eines kleinen (Gedanken-)Experiments, wie Sie das Verhältnis von Ursache und Wirkung einer erzieherischen Handlung untersuchen könnten. Was müssten Sie tun, was würden Sie beobachten, und anhand welcher Reaktionen würden Sie auf Ursache und Wirkung schließen? Diskutieren Sie das Experiment mit Ihren Mitschülerinnen und Mitschülern und entwickeln Sie es gemeinsam weiter.</a:t>
            </a:r>
          </a:p>
          <a:p>
            <a:endParaRPr lang="de-CH" smtClean="0"/>
          </a:p>
          <a:p>
            <a:r>
              <a:rPr lang="de-CH" smtClean="0"/>
              <a:t/>
            </a:r>
            <a:endParaRPr lang="de-CH"/>
          </a:p>
        </p:txBody>
      </p:sp>
      <p:sp>
        <p:nvSpPr>
          <p:cNvPr id="4" name="Foliennummernplatzhalter 3"/>
          <p:cNvSpPr>
            <a:spLocks noGrp="1"/>
          </p:cNvSpPr>
          <p:nvPr>
            <p:ph type="sldNum" sz="quarter" idx="10"/>
          </p:nvPr>
        </p:nvSpPr>
        <p:spPr/>
        <p:txBody>
          <a:bodyPr/>
          <a:lstStyle/>
          <a:p>
            <a:fld id="{4C62EB42-64F2-4F64-AEB4-780C99DAD040}" type="slidenum">
              <a:rPr lang="de-CH" smtClean="0"/>
              <a:t>3</a:t>
            </a:fld>
            <a:endParaRPr lang="de-CH"/>
          </a:p>
        </p:txBody>
      </p:sp>
    </p:spTree>
    <p:extLst>
      <p:ext uri="{BB962C8B-B14F-4D97-AF65-F5344CB8AC3E}">
        <p14:creationId xmlns:p14="http://schemas.microsoft.com/office/powerpoint/2010/main" val="40346513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smtClean="0"/>
              <a:t>Anregungen</a:t>
            </a:r>
          </a:p>
          <a:p>
            <a:r>
              <a:rPr lang="de-CH" smtClean="0"/>
              <a:t>f Versuchen Sie sich im Rahmen eines kleinen (Gedanken-)Experiments eine Erziehung vorzustellen, bei der Sie alle Faktoren kennen und kontrollieren.</a:t>
            </a:r>
          </a:p>
          <a:p>
            <a:endParaRPr lang="de-CH" smtClean="0"/>
          </a:p>
          <a:p>
            <a:r>
              <a:rPr lang="de-CH" smtClean="0"/>
              <a:t/>
            </a:r>
            <a:endParaRPr lang="de-CH"/>
          </a:p>
        </p:txBody>
      </p:sp>
      <p:sp>
        <p:nvSpPr>
          <p:cNvPr id="4" name="Foliennummernplatzhalter 3"/>
          <p:cNvSpPr>
            <a:spLocks noGrp="1"/>
          </p:cNvSpPr>
          <p:nvPr>
            <p:ph type="sldNum" sz="quarter" idx="10"/>
          </p:nvPr>
        </p:nvSpPr>
        <p:spPr/>
        <p:txBody>
          <a:bodyPr/>
          <a:lstStyle/>
          <a:p>
            <a:fld id="{4C62EB42-64F2-4F64-AEB4-780C99DAD040}" type="slidenum">
              <a:rPr lang="de-CH" smtClean="0"/>
              <a:t>4</a:t>
            </a:fld>
            <a:endParaRPr lang="de-CH"/>
          </a:p>
        </p:txBody>
      </p:sp>
    </p:spTree>
    <p:extLst>
      <p:ext uri="{BB962C8B-B14F-4D97-AF65-F5344CB8AC3E}">
        <p14:creationId xmlns:p14="http://schemas.microsoft.com/office/powerpoint/2010/main" val="8808159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smtClean="0"/>
              <a:t>Fragen und Anregungen</a:t>
            </a:r>
          </a:p>
          <a:p>
            <a:r>
              <a:rPr lang="de-CH" smtClean="0"/>
              <a:t>f Vergleichen Sie folgende Zitate miteinander:</a:t>
            </a:r>
          </a:p>
          <a:p>
            <a:r>
              <a:rPr lang="de-CH" smtClean="0"/>
              <a:t>a) »Give me a dozen healthy infants, well-formed, and my own specified world to bring them up in and I'll guarantee to take any one at random and train him to become any type of specialist I might select ­ doctor, lawyer, artist, merchant-chief and, yes, even beggar-man and thief, regardless of his talents, penchants, tendencies, abilities, vocations, and race of his ancestors. I am going beyond my facts and I admit it, but so have the advocates of the contrary and they have been doing it for many thousands of years.«8 (Watson 1963, 104) b) »Ruhig und langsam die Natur sich selbst helfen lassen und nur sehen, dass die umgebenden Verhältnisse die Arbeit der Natur unterstützen, das ist Erziehung.« (Key 2000, 77) »Das Kind nicht in Frieden zu lassen, das ist das größte Verbrechen der gegenwärtigen Erziehung gegen das Kind. Dahingegen wird eine im äußeren sowie im inneren Sinne schöne Welt zu schaffen ­ in der das Kind wachsen kann; es sich darin frei bewegen zu lassen, bis es an die unerschütterliche Grenze des Rechts anderer stößt ­ das Ziel der zukünftigen Erziehung sein.« (Ebd., 78)</a:t>
            </a:r>
          </a:p>
          <a:p>
            <a:r>
              <a:rPr lang="de-CH" smtClean="0"/>
              <a:t>f Diese Textstellen können als Extrempositionen in der sogenannten Anlage-Umwelt-Diskussion interpretiert werden. Welchem der beiden Pole würden Sie die Texte zuordnen? Begründen Sie.</a:t>
            </a:r>
          </a:p>
          <a:p>
            <a:r>
              <a:rPr lang="de-CH" smtClean="0"/>
              <a:t>f Weiter oben (12.2.3) wird davon gesprochen, dass in der Erziehung Freiheit unterstellt werden müsse, weil wir über Kausalzusammenhänge in der pädagogischen Interaktion zu wenig wissen. In welchem Zusammenhang bedient sich Key des Begriffs der Freiheit?</a:t>
            </a:r>
          </a:p>
          <a:p>
            <a:endParaRPr lang="de-CH" smtClean="0"/>
          </a:p>
          <a:p>
            <a:r>
              <a:rPr lang="de-CH" smtClean="0"/>
              <a:t/>
            </a:r>
            <a:endParaRPr lang="de-CH"/>
          </a:p>
        </p:txBody>
      </p:sp>
      <p:sp>
        <p:nvSpPr>
          <p:cNvPr id="4" name="Foliennummernplatzhalter 3"/>
          <p:cNvSpPr>
            <a:spLocks noGrp="1"/>
          </p:cNvSpPr>
          <p:nvPr>
            <p:ph type="sldNum" sz="quarter" idx="10"/>
          </p:nvPr>
        </p:nvSpPr>
        <p:spPr/>
        <p:txBody>
          <a:bodyPr/>
          <a:lstStyle/>
          <a:p>
            <a:fld id="{4C62EB42-64F2-4F64-AEB4-780C99DAD040}" type="slidenum">
              <a:rPr lang="de-CH" smtClean="0"/>
              <a:t>5</a:t>
            </a:fld>
            <a:endParaRPr lang="de-CH"/>
          </a:p>
        </p:txBody>
      </p:sp>
    </p:spTree>
    <p:extLst>
      <p:ext uri="{BB962C8B-B14F-4D97-AF65-F5344CB8AC3E}">
        <p14:creationId xmlns:p14="http://schemas.microsoft.com/office/powerpoint/2010/main" val="27085967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smtClean="0"/>
              <a:t>Anregungen</a:t>
            </a:r>
          </a:p>
          <a:p>
            <a:r>
              <a:rPr lang="de-CH" smtClean="0"/>
              <a:t>f Der Pädagoge Edouard Claparède (1873 ­1940) hielt zu Beginn des 20. Jahrhunderts fest, die Definition der Erziehungsziele sei Aufgabe der Philosophie und der Soziologie, nicht der Pädagogik (Erziehungsziele folgten moralischen Überlegungen oder gesellschaftlichen Normen und Zwängen ­ dafür sei die Pädagogik nicht zuständig). Die Pädagogik habe sich jedoch mit den Mitteln zu beschäftigen, mit welchen diese Ziele erreicht werden können. Diskutieren Sie diese Aussage.</a:t>
            </a:r>
          </a:p>
          <a:p>
            <a:endParaRPr lang="de-CH" smtClean="0"/>
          </a:p>
          <a:p>
            <a:r>
              <a:rPr lang="de-CH" smtClean="0"/>
              <a:t/>
            </a:r>
            <a:endParaRPr lang="de-CH"/>
          </a:p>
        </p:txBody>
      </p:sp>
      <p:sp>
        <p:nvSpPr>
          <p:cNvPr id="4" name="Foliennummernplatzhalter 3"/>
          <p:cNvSpPr>
            <a:spLocks noGrp="1"/>
          </p:cNvSpPr>
          <p:nvPr>
            <p:ph type="sldNum" sz="quarter" idx="10"/>
          </p:nvPr>
        </p:nvSpPr>
        <p:spPr/>
        <p:txBody>
          <a:bodyPr/>
          <a:lstStyle/>
          <a:p>
            <a:fld id="{4C62EB42-64F2-4F64-AEB4-780C99DAD040}" type="slidenum">
              <a:rPr lang="de-CH" smtClean="0"/>
              <a:t>6</a:t>
            </a:fld>
            <a:endParaRPr lang="de-CH"/>
          </a:p>
        </p:txBody>
      </p:sp>
    </p:spTree>
    <p:extLst>
      <p:ext uri="{BB962C8B-B14F-4D97-AF65-F5344CB8AC3E}">
        <p14:creationId xmlns:p14="http://schemas.microsoft.com/office/powerpoint/2010/main" val="41720557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131163678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2" descr="I:\hep_CD\hep_Logos_Ausgabe_3-0\Logos_PC\hep\hep_rgb_bildungsverlag.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23479" y="125884"/>
            <a:ext cx="1059813" cy="72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18874415"/>
      </p:ext>
    </p:extLst>
  </p:cSld>
  <p:clrMap bg1="lt1" tx1="dk1" bg2="lt2" tx2="dk2" accent1="accent1" accent2="accent2" accent3="accent3" accent4="accent4" accent5="accent5" accent6="accent6" hlink="hlink" folHlink="folHlink"/>
  <p:sldLayoutIdLst>
    <p:sldLayoutId id="2147483655" r:id="rId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p:cNvPicPr>
          <p:nvPr/>
        </p:nvPicPr>
        <p:blipFill>
          <a:blip r:embed="rId3" cstate="print">
            <a:extLst>
              <a:ext uri="{28A0092B-C50C-407E-A947-70E740481C1C}">
                <a14:useLocalDpi xmlns:a14="http://schemas.microsoft.com/office/drawing/2010/main" val="0"/>
              </a:ext>
            </a:extLst>
          </a:blip>
          <a:stretch>
            <a:fillRect/>
          </a:stretch>
        </p:blipFill>
        <p:spPr>
          <a:xfrm>
            <a:off x="127000" y="2705100"/>
            <a:ext cx="8890000" cy="1803400"/>
          </a:xfrm>
          <a:prstGeom prst="rect">
            <a:avLst/>
          </a:prstGeom>
        </p:spPr>
      </p:pic>
      <p:sp>
        <p:nvSpPr>
          <p:cNvPr id="3" name="Textfeld 2"/>
          <p:cNvSpPr txBox="1"/>
          <p:nvPr/>
        </p:nvSpPr>
        <p:spPr>
          <a:xfrm>
            <a:off x="127000" y="6388100"/>
            <a:ext cx="8890000" cy="466794"/>
          </a:xfrm>
          <a:prstGeom prst="rect">
            <a:avLst/>
          </a:prstGeom>
          <a:noFill/>
        </p:spPr>
        <p:txBody>
          <a:bodyPr vert="horz" lIns="0" tIns="0" bIns="127000" rtlCol="0">
            <a:spAutoFit/>
          </a:bodyPr>
          <a:lstStyle/>
          <a:p>
            <a:r>
              <a:rPr lang="de-CH" sz="1100" smtClean="0"/>
              <a:t>Michèle Hofmann, Lukas Boser, Anna Bütikofer, Evelyne Wannack (Hrsg.) • Lehrbuch Pädagogik • Eine Einführung in grundlegende Themenfelder
978-3-03905-814-3 © hep verlag ag • zu Kapitel 12 • Seite 210</a:t>
            </a:r>
            <a:endParaRPr lang="de-CH" sz="1100"/>
          </a:p>
        </p:txBody>
      </p:sp>
    </p:spTree>
    <p:extLst>
      <p:ext uri="{BB962C8B-B14F-4D97-AF65-F5344CB8AC3E}">
        <p14:creationId xmlns:p14="http://schemas.microsoft.com/office/powerpoint/2010/main" val="20904476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p:cNvPicPr>
          <p:nvPr/>
        </p:nvPicPr>
        <p:blipFill>
          <a:blip r:embed="rId3" cstate="print">
            <a:extLst>
              <a:ext uri="{28A0092B-C50C-407E-A947-70E740481C1C}">
                <a14:useLocalDpi xmlns:a14="http://schemas.microsoft.com/office/drawing/2010/main" val="0"/>
              </a:ext>
            </a:extLst>
          </a:blip>
          <a:stretch>
            <a:fillRect/>
          </a:stretch>
        </p:blipFill>
        <p:spPr>
          <a:xfrm>
            <a:off x="127000" y="2209800"/>
            <a:ext cx="8890000" cy="2794000"/>
          </a:xfrm>
          <a:prstGeom prst="rect">
            <a:avLst/>
          </a:prstGeom>
        </p:spPr>
      </p:pic>
      <p:sp>
        <p:nvSpPr>
          <p:cNvPr id="3" name="Textfeld 2"/>
          <p:cNvSpPr txBox="1"/>
          <p:nvPr/>
        </p:nvSpPr>
        <p:spPr>
          <a:xfrm>
            <a:off x="127000" y="6388100"/>
            <a:ext cx="8890000" cy="466794"/>
          </a:xfrm>
          <a:prstGeom prst="rect">
            <a:avLst/>
          </a:prstGeom>
          <a:noFill/>
        </p:spPr>
        <p:txBody>
          <a:bodyPr vert="horz" lIns="0" tIns="0" bIns="127000" rtlCol="0">
            <a:spAutoFit/>
          </a:bodyPr>
          <a:lstStyle/>
          <a:p>
            <a:r>
              <a:rPr lang="de-CH" sz="1100" smtClean="0"/>
              <a:t>Michèle Hofmann, Lukas Boser, Anna Bütikofer, Evelyne Wannack (Hrsg.) • Lehrbuch Pädagogik • Eine Einführung in grundlegende Themenfelder
978-3-03905-814-3 © hep verlag ag • zu Kapitel 12 • Seite 217</a:t>
            </a:r>
            <a:endParaRPr lang="de-CH" sz="1100"/>
          </a:p>
        </p:txBody>
      </p:sp>
    </p:spTree>
    <p:extLst>
      <p:ext uri="{BB962C8B-B14F-4D97-AF65-F5344CB8AC3E}">
        <p14:creationId xmlns:p14="http://schemas.microsoft.com/office/powerpoint/2010/main" val="10158668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p:cNvPicPr>
          <p:nvPr/>
        </p:nvPicPr>
        <p:blipFill>
          <a:blip r:embed="rId3" cstate="print">
            <a:extLst>
              <a:ext uri="{28A0092B-C50C-407E-A947-70E740481C1C}">
                <a14:useLocalDpi xmlns:a14="http://schemas.microsoft.com/office/drawing/2010/main" val="0"/>
              </a:ext>
            </a:extLst>
          </a:blip>
          <a:stretch>
            <a:fillRect/>
          </a:stretch>
        </p:blipFill>
        <p:spPr>
          <a:xfrm>
            <a:off x="127000" y="2209800"/>
            <a:ext cx="8890000" cy="2794000"/>
          </a:xfrm>
          <a:prstGeom prst="rect">
            <a:avLst/>
          </a:prstGeom>
        </p:spPr>
      </p:pic>
      <p:sp>
        <p:nvSpPr>
          <p:cNvPr id="3" name="Textfeld 2"/>
          <p:cNvSpPr txBox="1"/>
          <p:nvPr/>
        </p:nvSpPr>
        <p:spPr>
          <a:xfrm>
            <a:off x="127000" y="6388100"/>
            <a:ext cx="8890000" cy="466794"/>
          </a:xfrm>
          <a:prstGeom prst="rect">
            <a:avLst/>
          </a:prstGeom>
          <a:noFill/>
        </p:spPr>
        <p:txBody>
          <a:bodyPr vert="horz" lIns="0" tIns="0" bIns="127000" rtlCol="0">
            <a:spAutoFit/>
          </a:bodyPr>
          <a:lstStyle/>
          <a:p>
            <a:r>
              <a:rPr lang="de-CH" sz="1100" smtClean="0"/>
              <a:t>Michèle Hofmann, Lukas Boser, Anna Bütikofer, Evelyne Wannack (Hrsg.) • Lehrbuch Pädagogik • Eine Einführung in grundlegende Themenfelder
978-3-03905-814-3 © hep verlag ag • zu Kapitel 12 • Seite 218</a:t>
            </a:r>
            <a:endParaRPr lang="de-CH" sz="1100"/>
          </a:p>
        </p:txBody>
      </p:sp>
    </p:spTree>
    <p:extLst>
      <p:ext uri="{BB962C8B-B14F-4D97-AF65-F5344CB8AC3E}">
        <p14:creationId xmlns:p14="http://schemas.microsoft.com/office/powerpoint/2010/main" val="35258283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p:cNvPicPr>
          <p:nvPr/>
        </p:nvPicPr>
        <p:blipFill>
          <a:blip r:embed="rId3" cstate="print">
            <a:extLst>
              <a:ext uri="{28A0092B-C50C-407E-A947-70E740481C1C}">
                <a14:useLocalDpi xmlns:a14="http://schemas.microsoft.com/office/drawing/2010/main" val="0"/>
              </a:ext>
            </a:extLst>
          </a:blip>
          <a:stretch>
            <a:fillRect/>
          </a:stretch>
        </p:blipFill>
        <p:spPr>
          <a:xfrm>
            <a:off x="127000" y="2870200"/>
            <a:ext cx="8890000" cy="1485900"/>
          </a:xfrm>
          <a:prstGeom prst="rect">
            <a:avLst/>
          </a:prstGeom>
        </p:spPr>
      </p:pic>
      <p:sp>
        <p:nvSpPr>
          <p:cNvPr id="3" name="Textfeld 2"/>
          <p:cNvSpPr txBox="1"/>
          <p:nvPr/>
        </p:nvSpPr>
        <p:spPr>
          <a:xfrm>
            <a:off x="127000" y="6388100"/>
            <a:ext cx="8890000" cy="466794"/>
          </a:xfrm>
          <a:prstGeom prst="rect">
            <a:avLst/>
          </a:prstGeom>
          <a:noFill/>
        </p:spPr>
        <p:txBody>
          <a:bodyPr vert="horz" lIns="0" tIns="0" bIns="127000" rtlCol="0">
            <a:spAutoFit/>
          </a:bodyPr>
          <a:lstStyle/>
          <a:p>
            <a:r>
              <a:rPr lang="de-CH" sz="1100" smtClean="0"/>
              <a:t>Michèle Hofmann, Lukas Boser, Anna Bütikofer, Evelyne Wannack (Hrsg.) • Lehrbuch Pädagogik • Eine Einführung in grundlegende Themenfelder
978-3-03905-814-3 © hep verlag ag • zu Kapitel 12 • Seite 224</a:t>
            </a:r>
            <a:endParaRPr lang="de-CH" sz="1100"/>
          </a:p>
        </p:txBody>
      </p:sp>
    </p:spTree>
    <p:extLst>
      <p:ext uri="{BB962C8B-B14F-4D97-AF65-F5344CB8AC3E}">
        <p14:creationId xmlns:p14="http://schemas.microsoft.com/office/powerpoint/2010/main" val="33639490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p:cNvPicPr>
          <p:nvPr/>
        </p:nvPicPr>
        <p:blipFill>
          <a:blip r:embed="rId3">
            <a:extLst>
              <a:ext uri="{28A0092B-C50C-407E-A947-70E740481C1C}">
                <a14:useLocalDpi xmlns:a14="http://schemas.microsoft.com/office/drawing/2010/main" val="0"/>
              </a:ext>
            </a:extLst>
          </a:blip>
          <a:stretch>
            <a:fillRect/>
          </a:stretch>
        </p:blipFill>
        <p:spPr>
          <a:xfrm>
            <a:off x="2082800" y="127000"/>
            <a:ext cx="5969000" cy="6096000"/>
          </a:xfrm>
          <a:prstGeom prst="rect">
            <a:avLst/>
          </a:prstGeom>
        </p:spPr>
      </p:pic>
      <p:sp>
        <p:nvSpPr>
          <p:cNvPr id="3" name="Textfeld 2"/>
          <p:cNvSpPr txBox="1"/>
          <p:nvPr/>
        </p:nvSpPr>
        <p:spPr>
          <a:xfrm>
            <a:off x="127000" y="6388100"/>
            <a:ext cx="8890000" cy="466794"/>
          </a:xfrm>
          <a:prstGeom prst="rect">
            <a:avLst/>
          </a:prstGeom>
          <a:noFill/>
        </p:spPr>
        <p:txBody>
          <a:bodyPr vert="horz" lIns="0" tIns="0" bIns="127000" rtlCol="0">
            <a:spAutoFit/>
          </a:bodyPr>
          <a:lstStyle/>
          <a:p>
            <a:r>
              <a:rPr lang="de-CH" sz="1100" smtClean="0"/>
              <a:t>Michèle Hofmann, Lukas Boser, Anna Bütikofer, Evelyne Wannack (Hrsg.) • Lehrbuch Pädagogik • Eine Einführung in grundlegende Themenfelder
978-3-03905-814-3 © hep verlag ag • zu Kapitel 12 • Seite 227</a:t>
            </a:r>
            <a:endParaRPr lang="de-CH" sz="1100"/>
          </a:p>
        </p:txBody>
      </p:sp>
    </p:spTree>
    <p:extLst>
      <p:ext uri="{BB962C8B-B14F-4D97-AF65-F5344CB8AC3E}">
        <p14:creationId xmlns:p14="http://schemas.microsoft.com/office/powerpoint/2010/main" val="11838745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p:cNvPicPr>
          <p:nvPr/>
        </p:nvPicPr>
        <p:blipFill>
          <a:blip r:embed="rId3">
            <a:extLst>
              <a:ext uri="{28A0092B-C50C-407E-A947-70E740481C1C}">
                <a14:useLocalDpi xmlns:a14="http://schemas.microsoft.com/office/drawing/2010/main" val="0"/>
              </a:ext>
            </a:extLst>
          </a:blip>
          <a:stretch>
            <a:fillRect/>
          </a:stretch>
        </p:blipFill>
        <p:spPr>
          <a:xfrm>
            <a:off x="127000" y="2044700"/>
            <a:ext cx="8890000" cy="3124200"/>
          </a:xfrm>
          <a:prstGeom prst="rect">
            <a:avLst/>
          </a:prstGeom>
        </p:spPr>
      </p:pic>
      <p:sp>
        <p:nvSpPr>
          <p:cNvPr id="3" name="Textfeld 2"/>
          <p:cNvSpPr txBox="1"/>
          <p:nvPr/>
        </p:nvSpPr>
        <p:spPr>
          <a:xfrm>
            <a:off x="127000" y="6388100"/>
            <a:ext cx="8890000" cy="466794"/>
          </a:xfrm>
          <a:prstGeom prst="rect">
            <a:avLst/>
          </a:prstGeom>
          <a:noFill/>
        </p:spPr>
        <p:txBody>
          <a:bodyPr vert="horz" lIns="0" tIns="0" bIns="127000" rtlCol="0">
            <a:spAutoFit/>
          </a:bodyPr>
          <a:lstStyle/>
          <a:p>
            <a:r>
              <a:rPr lang="de-CH" sz="1100" smtClean="0"/>
              <a:t>Michèle Hofmann, Lukas Boser, Anna Bütikofer, Evelyne Wannack (Hrsg.) • Lehrbuch Pädagogik • Eine Einführung in grundlegende Themenfelder
978-3-03905-814-3 © hep verlag ag • zu Kapitel 12 • Seite 231</a:t>
            </a:r>
            <a:endParaRPr lang="de-CH" sz="1100"/>
          </a:p>
        </p:txBody>
      </p:sp>
    </p:spTree>
    <p:extLst>
      <p:ext uri="{BB962C8B-B14F-4D97-AF65-F5344CB8AC3E}">
        <p14:creationId xmlns:p14="http://schemas.microsoft.com/office/powerpoint/2010/main" val="2489269936"/>
      </p:ext>
    </p:extLst>
  </p:cSld>
  <p:clrMapOvr>
    <a:masterClrMapping/>
  </p:clrMapOvr>
</p:sld>
</file>

<file path=ppt/theme/theme1.xml><?xml version="1.0" encoding="utf-8"?>
<a:theme xmlns:a="http://schemas.openxmlformats.org/drawingml/2006/main" name="Larissa">
  <a:themeElements>
    <a:clrScheme name="hep verlag">
      <a:dk1>
        <a:sysClr val="windowText" lastClr="000000"/>
      </a:dk1>
      <a:lt1>
        <a:sysClr val="window" lastClr="FFFFFF"/>
      </a:lt1>
      <a:dk2>
        <a:srgbClr val="1F497D"/>
      </a:dk2>
      <a:lt2>
        <a:srgbClr val="EEECE1"/>
      </a:lt2>
      <a:accent1>
        <a:srgbClr val="4F81BD"/>
      </a:accent1>
      <a:accent2>
        <a:srgbClr val="4F81BD"/>
      </a:accent2>
      <a:accent3>
        <a:srgbClr val="4F81BD"/>
      </a:accent3>
      <a:accent4>
        <a:srgbClr val="4F81BD"/>
      </a:accent4>
      <a:accent5>
        <a:srgbClr val="4F81BD"/>
      </a:accent5>
      <a:accent6>
        <a:srgbClr val="4F81BD"/>
      </a:accent6>
      <a:hlink>
        <a:srgbClr val="0000FF"/>
      </a:hlink>
      <a:folHlink>
        <a:srgbClr val="800080"/>
      </a:folHlink>
    </a:clrScheme>
    <a:fontScheme name="hep verlag">
      <a:majorFont>
        <a:latin typeface="Calibri Light"/>
        <a:ea typeface=""/>
        <a:cs typeface=""/>
      </a:majorFont>
      <a:minorFont>
        <a:latin typeface="Calibri Light"/>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716</Words>
  <Application>Microsoft Office PowerPoint</Application>
  <PresentationFormat>Bildschirmpräsentation (4:3)</PresentationFormat>
  <Paragraphs>40</Paragraphs>
  <Slides>6</Slides>
  <Notes>6</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6</vt:i4>
      </vt:variant>
    </vt:vector>
  </HeadingPairs>
  <TitlesOfParts>
    <vt:vector size="10" baseType="lpstr">
      <vt:lpstr>Arial</vt:lpstr>
      <vt:lpstr>Calibri Light</vt:lpstr>
      <vt:lpstr>Calibri</vt:lpstr>
      <vt:lpstr>Larissa</vt:lpstr>
      <vt:lpstr>PowerPoint-Präsentation</vt:lpstr>
      <vt:lpstr>PowerPoint-Präsentation</vt:lpstr>
      <vt:lpstr>PowerPoint-Präsentation</vt:lpstr>
      <vt:lpstr>PowerPoint-Präsentation</vt:lpstr>
      <vt:lpstr>PowerPoint-Präsentation</vt:lpstr>
      <vt:lpstr>PowerPoint-Präsentation</vt:lpstr>
    </vt:vector>
  </TitlesOfParts>
  <Company>SDA Informatik AG</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Lehrmittel Folien</dc:title>
  <dc:creator>hep verlag</dc:creator>
  <cp:lastModifiedBy>Matthias Heim</cp:lastModifiedBy>
  <cp:revision>9</cp:revision>
  <dcterms:created xsi:type="dcterms:W3CDTF">2014-07-11T10:47:33Z</dcterms:created>
  <dcterms:modified xsi:type="dcterms:W3CDTF">2015-02-28T14:08:15Z</dcterms:modified>
</cp:coreProperties>
</file>