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7"/>
  </p:notesMasterIdLst>
  <p:sldIdLst>
    <p:sldId id="256" r:id="rId2"/>
    <p:sldId id="257" r:id="rId3"/>
    <p:sldId id="259" r:id="rId4"/>
    <p:sldId id="260" r:id="rId5"/>
    <p:sldId id="261" r:id="rId6"/>
  </p:sldIdLst>
  <p:sldSz cx="9144000" cy="6858000" type="screen4x3"/>
  <p:notesSz cx="6858000" cy="9144000"/>
  <p:embeddedFontLst>
    <p:embeddedFont>
      <p:font typeface="Calibri" panose="020F0502020204030204" pitchFamily="34" charset="0"/>
      <p:regular r:id="rId8"/>
      <p:bold r:id="rId9"/>
      <p:italic r:id="rId10"/>
      <p:boldItalic r:id="rId11"/>
    </p:embeddedFont>
    <p:embeddedFont>
      <p:font typeface="Calibri Light" panose="020F0302020204030204" pitchFamily="34" charset="0"/>
      <p:regular r:id="rId12"/>
      <p:italic r:id="rId13"/>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autoAdjust="0"/>
    <p:restoredTop sz="94643" autoAdjust="0"/>
  </p:normalViewPr>
  <p:slideViewPr>
    <p:cSldViewPr>
      <p:cViewPr>
        <p:scale>
          <a:sx n="114" d="100"/>
          <a:sy n="114" d="100"/>
        </p:scale>
        <p:origin x="-918"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752992-20BE-4EA0-A2A1-78C0E7F2D8FF}" type="datetimeFigureOut">
              <a:rPr lang="de-CH" smtClean="0"/>
              <a:t>02.03.2015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C63678-9A45-48C9-8FC4-C9BE3885AAD5}" type="slidenum">
              <a:rPr lang="de-CH" smtClean="0"/>
              <a:t>‹Nr.›</a:t>
            </a:fld>
            <a:endParaRPr lang="de-CH"/>
          </a:p>
        </p:txBody>
      </p:sp>
    </p:spTree>
    <p:extLst>
      <p:ext uri="{BB962C8B-B14F-4D97-AF65-F5344CB8AC3E}">
        <p14:creationId xmlns:p14="http://schemas.microsoft.com/office/powerpoint/2010/main" val="1878425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Mit &gt;Assimilation&lt; bezeichnete Piaget den Prozess, bei dem neue Information aus der Umwelt in bereits vorhandenes Wissen integriert wird. Ist diese Integration von neuem Wissen nicht möglich, wird durch den Prozess der &gt;Akkomodation&lt; vorhandenes Wissen verändert. Diese Annahmen bilden die Grundlage für Piagets vierstufiges Modell der kognitiven Entwicklung. Gemäß diesem Modell schreitet das Kind in seiner Entwicklung von einer Stufe zur nächsten fort. Piagets Stufen der kognitiven Entwicklung lauten wie folgt:</a:t>
            </a:r>
          </a:p>
          <a:p>
            <a:r>
              <a:rPr lang="de-CH" smtClean="0"/>
              <a:t>1 sensumotorische Stufe</a:t>
            </a:r>
          </a:p>
          <a:p>
            <a:r>
              <a:rPr lang="de-CH" smtClean="0"/>
              <a:t>2 präoperationale Stufe</a:t>
            </a:r>
          </a:p>
          <a:p>
            <a:r>
              <a:rPr lang="de-CH" smtClean="0"/>
              <a:t>3 konkret-operationale Stufe</a:t>
            </a:r>
          </a:p>
          <a:p>
            <a:r>
              <a:rPr lang="de-CH" smtClean="0"/>
              <a:t>4 formal-operationale Stufe</a:t>
            </a:r>
          </a:p>
          <a:p>
            <a:r>
              <a:rPr lang="de-CH" smtClean="0"/>
              <a:t>Am Ende der ersten Stufe weiß ein Kind, dass ein Gegenstand immer noch existiert, auch wenn es ihn nicht mehr wahrnimmt. Dies wird &gt;Objektpermanenz&lt; genannt.</a:t>
            </a:r>
          </a:p>
          <a:p>
            <a:endParaRPr lang="de-CH" smtClean="0"/>
          </a:p>
          <a:p>
            <a:endParaRPr lang="de-CH"/>
          </a:p>
        </p:txBody>
      </p:sp>
      <p:sp>
        <p:nvSpPr>
          <p:cNvPr id="4" name="Foliennummernplatzhalter 3"/>
          <p:cNvSpPr>
            <a:spLocks noGrp="1"/>
          </p:cNvSpPr>
          <p:nvPr>
            <p:ph type="sldNum" sz="quarter" idx="10"/>
          </p:nvPr>
        </p:nvSpPr>
        <p:spPr/>
        <p:txBody>
          <a:bodyPr/>
          <a:lstStyle/>
          <a:p>
            <a:fld id="{29C63678-9A45-48C9-8FC4-C9BE3885AAD5}" type="slidenum">
              <a:rPr lang="de-CH" smtClean="0"/>
              <a:t>1</a:t>
            </a:fld>
            <a:endParaRPr lang="de-CH"/>
          </a:p>
        </p:txBody>
      </p:sp>
    </p:spTree>
    <p:extLst>
      <p:ext uri="{BB962C8B-B14F-4D97-AF65-F5344CB8AC3E}">
        <p14:creationId xmlns:p14="http://schemas.microsoft.com/office/powerpoint/2010/main" val="3257254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Suchen Sie im Internet nach dem »selective attention test« der University of Illinois. Sehen Sie sich das Video an und folgen Sie der Anleitung.</a:t>
            </a:r>
          </a:p>
          <a:p>
            <a:endParaRPr lang="de-CH" smtClean="0"/>
          </a:p>
          <a:p>
            <a:endParaRPr lang="de-CH"/>
          </a:p>
        </p:txBody>
      </p:sp>
      <p:sp>
        <p:nvSpPr>
          <p:cNvPr id="4" name="Foliennummernplatzhalter 3"/>
          <p:cNvSpPr>
            <a:spLocks noGrp="1"/>
          </p:cNvSpPr>
          <p:nvPr>
            <p:ph type="sldNum" sz="quarter" idx="10"/>
          </p:nvPr>
        </p:nvSpPr>
        <p:spPr/>
        <p:txBody>
          <a:bodyPr/>
          <a:lstStyle/>
          <a:p>
            <a:fld id="{29C63678-9A45-48C9-8FC4-C9BE3885AAD5}" type="slidenum">
              <a:rPr lang="de-CH" smtClean="0"/>
              <a:t>2</a:t>
            </a:fld>
            <a:endParaRPr lang="de-CH"/>
          </a:p>
        </p:txBody>
      </p:sp>
    </p:spTree>
    <p:extLst>
      <p:ext uri="{BB962C8B-B14F-4D97-AF65-F5344CB8AC3E}">
        <p14:creationId xmlns:p14="http://schemas.microsoft.com/office/powerpoint/2010/main" val="925687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Längst haben findige Geschäftsleute den Verkauf von Hilfsmitteln zur Gedächtnissteigerung als Geschäftszweig erkannt. Im Internet finden Sie unter den Suchbegriffen »Kurzzeitgedächtnis« und »Test« verschiedenste Online-Tests, mit denen Sie die Kapazität Ihres Kurzzeitgedächtnisses überprüfen können. Falls Sie einen oder mehrere dieser Online-Tests zur Überprüfung Ihres Kurzzeitgedächtnisses absolviert haben: Welche Strategien zur Maximierung Ihrer Gedächtnisleistung haben Sie angewendet? Vergleichen Sie dazu auch das Kapitel 3.3.4.</a:t>
            </a:r>
          </a:p>
          <a:p>
            <a:endParaRPr lang="de-CH" smtClean="0"/>
          </a:p>
          <a:p>
            <a:endParaRPr lang="de-CH"/>
          </a:p>
        </p:txBody>
      </p:sp>
      <p:sp>
        <p:nvSpPr>
          <p:cNvPr id="4" name="Foliennummernplatzhalter 3"/>
          <p:cNvSpPr>
            <a:spLocks noGrp="1"/>
          </p:cNvSpPr>
          <p:nvPr>
            <p:ph type="sldNum" sz="quarter" idx="10"/>
          </p:nvPr>
        </p:nvSpPr>
        <p:spPr/>
        <p:txBody>
          <a:bodyPr/>
          <a:lstStyle/>
          <a:p>
            <a:fld id="{29C63678-9A45-48C9-8FC4-C9BE3885AAD5}" type="slidenum">
              <a:rPr lang="de-CH" smtClean="0"/>
              <a:t>3</a:t>
            </a:fld>
            <a:endParaRPr lang="de-CH"/>
          </a:p>
        </p:txBody>
      </p:sp>
    </p:spTree>
    <p:extLst>
      <p:ext uri="{BB962C8B-B14F-4D97-AF65-F5344CB8AC3E}">
        <p14:creationId xmlns:p14="http://schemas.microsoft.com/office/powerpoint/2010/main" val="1137509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Unter dem Begriff &gt;Mnemotechnik&lt; finden Sie eine Fülle von Strategien zum Gedächtnistraining im Internet. Beobachten Sie sich selbst: Welche Arbeitsund Lernstrategien wenden Sie an bzw. welche kommen neu hinzu? Welche Schlüsse ziehen Sie für den eigenen Gebrauch von Arbeits- und Lernstrategien?</a:t>
            </a:r>
          </a:p>
          <a:p>
            <a:endParaRPr lang="de-CH" smtClean="0"/>
          </a:p>
          <a:p>
            <a:endParaRPr lang="de-CH"/>
          </a:p>
        </p:txBody>
      </p:sp>
      <p:sp>
        <p:nvSpPr>
          <p:cNvPr id="4" name="Foliennummernplatzhalter 3"/>
          <p:cNvSpPr>
            <a:spLocks noGrp="1"/>
          </p:cNvSpPr>
          <p:nvPr>
            <p:ph type="sldNum" sz="quarter" idx="10"/>
          </p:nvPr>
        </p:nvSpPr>
        <p:spPr/>
        <p:txBody>
          <a:bodyPr/>
          <a:lstStyle/>
          <a:p>
            <a:fld id="{29C63678-9A45-48C9-8FC4-C9BE3885AAD5}" type="slidenum">
              <a:rPr lang="de-CH" smtClean="0"/>
              <a:t>4</a:t>
            </a:fld>
            <a:endParaRPr lang="de-CH"/>
          </a:p>
        </p:txBody>
      </p:sp>
    </p:spTree>
    <p:extLst>
      <p:ext uri="{BB962C8B-B14F-4D97-AF65-F5344CB8AC3E}">
        <p14:creationId xmlns:p14="http://schemas.microsoft.com/office/powerpoint/2010/main" val="3607014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Finden Sie andere Beispiele, in denen Kinder über detailliertes und gut strukturiertes Wissen in einem bestimmten Themenbereich verfügen.</a:t>
            </a:r>
          </a:p>
          <a:p>
            <a:r>
              <a:rPr lang="de-CH" smtClean="0"/>
              <a:t>f Hermann Ebbinghaus (1850 ­1909) war ein Pionier der Gedächtnisforschung. Recherchieren Sie im Internet, welche Forschungsmethode er verwendete und was seine Vergessenskurve aussagt.</a:t>
            </a:r>
          </a:p>
          <a:p>
            <a:endParaRPr lang="de-CH" smtClean="0"/>
          </a:p>
          <a:p>
            <a:endParaRPr lang="de-CH"/>
          </a:p>
        </p:txBody>
      </p:sp>
      <p:sp>
        <p:nvSpPr>
          <p:cNvPr id="4" name="Foliennummernplatzhalter 3"/>
          <p:cNvSpPr>
            <a:spLocks noGrp="1"/>
          </p:cNvSpPr>
          <p:nvPr>
            <p:ph type="sldNum" sz="quarter" idx="10"/>
          </p:nvPr>
        </p:nvSpPr>
        <p:spPr/>
        <p:txBody>
          <a:bodyPr/>
          <a:lstStyle/>
          <a:p>
            <a:fld id="{29C63678-9A45-48C9-8FC4-C9BE3885AAD5}" type="slidenum">
              <a:rPr lang="de-CH" smtClean="0"/>
              <a:t>5</a:t>
            </a:fld>
            <a:endParaRPr lang="de-CH"/>
          </a:p>
        </p:txBody>
      </p:sp>
    </p:spTree>
    <p:extLst>
      <p:ext uri="{BB962C8B-B14F-4D97-AF65-F5344CB8AC3E}">
        <p14:creationId xmlns:p14="http://schemas.microsoft.com/office/powerpoint/2010/main" val="3953581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584200" y="1016000"/>
            <a:ext cx="7962900" cy="5207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3 • Seite 27</a:t>
            </a:r>
            <a:endParaRPr lang="de-CH" sz="1100"/>
          </a:p>
        </p:txBody>
      </p:sp>
    </p:spTree>
    <p:extLst>
      <p:ext uri="{BB962C8B-B14F-4D97-AF65-F5344CB8AC3E}">
        <p14:creationId xmlns:p14="http://schemas.microsoft.com/office/powerpoint/2010/main" val="609602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870200"/>
            <a:ext cx="8890000" cy="14859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3 • Seite 30</a:t>
            </a:r>
            <a:endParaRPr lang="de-CH" sz="1100"/>
          </a:p>
        </p:txBody>
      </p:sp>
    </p:spTree>
    <p:extLst>
      <p:ext uri="{BB962C8B-B14F-4D97-AF65-F5344CB8AC3E}">
        <p14:creationId xmlns:p14="http://schemas.microsoft.com/office/powerpoint/2010/main" val="2367831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1892300"/>
            <a:ext cx="8890000" cy="34417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3 • Seite 38</a:t>
            </a:r>
            <a:endParaRPr lang="de-CH" sz="1100"/>
          </a:p>
        </p:txBody>
      </p:sp>
    </p:spTree>
    <p:extLst>
      <p:ext uri="{BB962C8B-B14F-4D97-AF65-F5344CB8AC3E}">
        <p14:creationId xmlns:p14="http://schemas.microsoft.com/office/powerpoint/2010/main" val="549267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374900"/>
            <a:ext cx="8890000" cy="24638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3 • Seite 42</a:t>
            </a:r>
            <a:endParaRPr lang="de-CH" sz="1100"/>
          </a:p>
        </p:txBody>
      </p:sp>
    </p:spTree>
    <p:extLst>
      <p:ext uri="{BB962C8B-B14F-4D97-AF65-F5344CB8AC3E}">
        <p14:creationId xmlns:p14="http://schemas.microsoft.com/office/powerpoint/2010/main" val="3382432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298700"/>
            <a:ext cx="8890000" cy="26162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3 • Seite 45</a:t>
            </a:r>
            <a:endParaRPr lang="de-CH" sz="1100"/>
          </a:p>
        </p:txBody>
      </p:sp>
    </p:spTree>
    <p:extLst>
      <p:ext uri="{BB962C8B-B14F-4D97-AF65-F5344CB8AC3E}">
        <p14:creationId xmlns:p14="http://schemas.microsoft.com/office/powerpoint/2010/main" val="3197511423"/>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458</Words>
  <Application>Microsoft Office PowerPoint</Application>
  <PresentationFormat>Bildschirmpräsentation (4:3)</PresentationFormat>
  <Paragraphs>26</Paragraphs>
  <Slides>5</Slides>
  <Notes>5</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5</vt:i4>
      </vt:variant>
    </vt:vector>
  </HeadingPairs>
  <TitlesOfParts>
    <vt:vector size="9" baseType="lpstr">
      <vt:lpstr>Arial</vt:lpstr>
      <vt:lpstr>Calibri</vt:lpstr>
      <vt:lpstr>Calibri Light</vt:lpstr>
      <vt:lpstr>Larissa</vt:lpstr>
      <vt:lpstr>PowerPoint-Präsentation</vt:lpstr>
      <vt:lpstr>PowerPoint-Präsentation</vt:lpstr>
      <vt:lpstr>PowerPoint-Präsentation</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Manuel Schär</cp:lastModifiedBy>
  <cp:revision>10</cp:revision>
  <dcterms:created xsi:type="dcterms:W3CDTF">2014-07-11T10:47:33Z</dcterms:created>
  <dcterms:modified xsi:type="dcterms:W3CDTF">2015-03-02T13:48:22Z</dcterms:modified>
</cp:coreProperties>
</file>