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embeddedFontLst>
    <p:embeddedFont>
      <p:font typeface="Calibri Light" panose="020F0302020204030204" pitchFamily="34" charset="0"/>
      <p:regular r:id="rId8"/>
      <p:italic r:id="rId9"/>
    </p:embeddedFont>
    <p:embeddedFont>
      <p:font typeface="Calibri" panose="020F0502020204030204" pitchFamily="34" charset="0"/>
      <p:regular r:id="rId10"/>
      <p:bold r:id="rId11"/>
      <p:italic r:id="rId12"/>
      <p:boldItalic r:id="rId13"/>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0" autoAdjust="0"/>
    <p:restoredTop sz="94643" autoAdjust="0"/>
  </p:normalViewPr>
  <p:slideViewPr>
    <p:cSldViewPr>
      <p:cViewPr varScale="1">
        <p:scale>
          <a:sx n="111" d="100"/>
          <a:sy n="111" d="100"/>
        </p:scale>
        <p:origin x="-1614"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font" Target="fonts/font6.fntdata"/><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font" Target="fonts/font5.fntdata"/><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font" Target="fonts/font2.fntdata"/><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9E7B2F-150D-4EE5-AA6B-8A90C2FB8E99}" type="datetimeFigureOut">
              <a:rPr lang="de-CH" smtClean="0"/>
              <a:t>28.02.2015</a:t>
            </a:fld>
            <a:endParaRPr lang="de-CH"/>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C6D968-DB28-4545-9218-1AC061E128F3}" type="slidenum">
              <a:rPr lang="de-CH" smtClean="0"/>
              <a:t>‹Nr.›</a:t>
            </a:fld>
            <a:endParaRPr lang="de-CH"/>
          </a:p>
        </p:txBody>
      </p:sp>
    </p:spTree>
    <p:extLst>
      <p:ext uri="{BB962C8B-B14F-4D97-AF65-F5344CB8AC3E}">
        <p14:creationId xmlns:p14="http://schemas.microsoft.com/office/powerpoint/2010/main" val="1103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Erläuterungen</a:t>
            </a:r>
          </a:p>
          <a:p>
            <a:r>
              <a:rPr lang="de-CH" smtClean="0"/>
              <a:t>»Dich hätte ich jetzt nicht wiedererkannt!« So oder ähnlich mag es an einer Klassenzusammenkunft 15 Jahre nach Schulabschluss klingen. Des einen Haar hat sich gelichtet, der anderen Fülle ist etwas opulenter geworden, ein tragischer Unfall hat entstellende Narben hinterlassen, der Klassenclown ist zum Top-CEO avanciert, die angeblich Zartbesaitete zur Vollkontakt-Kampfsportlerin, der Extrovertierte zum Introvertierten, die Geschlechtsidentität hat möglicherweise bei einem Schulkollegen oder einer -kollegin auch gewechselt. Aber eigentlich haben wir gemeint, unsere Klassenkameradinnen und Klassenkameraden zu kennen und anhand ihrer psychischen und biologischen Eigenschaften sicher identifizieren zu können. Solche Merkmale der Identität sind jedoch offenbar einer Wandelbarkeit unterworfen. Bei kritischer Betrachtung sind also auch sie nicht allzu stabil.</a:t>
            </a:r>
          </a:p>
          <a:p>
            <a:r>
              <a:rPr lang="de-CH" smtClean="0"/>
              <a:t>Der Vorname und das Geburtsdatum dürften wohl die stabilsten Identitätshintergründe abbilden. Sie taugen jedoch nicht, um aus wissenschaftlicher Sicht Identität zu bestimmen ­ warum nicht?</a:t>
            </a:r>
          </a:p>
          <a:p>
            <a:r>
              <a:rPr lang="de-CH" smtClean="0"/>
              <a:t>Eine schlüssigere Möglichkeit, Stabilitäten zu gewinnen, sind Normen wie z. B. Geschlechtsnormen, Altersnormen wie &gt;Kindheit&lt; oder &gt;Jugend&lt;, Body-Mass-Index und anderes mehr. Sie dienen als Grundlage, um Veränderungen oder eben Entwicklung festzustellen. Beispielsweise bildet in der Persönlichkeitspsychologie die Intelligenz eine Norm/Normierung (Intelligenzquotient, IQ). Diese Normierung durch den IQ besteht inzwischen seit über 100 Jahren. Ein Individuum kann nun gegen diese Norm getestet werden (IQ-Test), woran sich seine Intelligenzentwicklung ablesen lässt. Die IQ-Norm wird von der überwiegenden Mehrheit der Vertreterinnen und Vertreter der Disziplin als stabil angesehen.</a:t>
            </a:r>
          </a:p>
          <a:p>
            <a:endParaRPr lang="de-CH" smtClean="0"/>
          </a:p>
          <a:p>
            <a:endParaRPr lang="de-CH"/>
          </a:p>
        </p:txBody>
      </p:sp>
      <p:sp>
        <p:nvSpPr>
          <p:cNvPr id="4" name="Foliennummernplatzhalter 3"/>
          <p:cNvSpPr>
            <a:spLocks noGrp="1"/>
          </p:cNvSpPr>
          <p:nvPr>
            <p:ph type="sldNum" sz="quarter" idx="10"/>
          </p:nvPr>
        </p:nvSpPr>
        <p:spPr/>
        <p:txBody>
          <a:bodyPr/>
          <a:lstStyle/>
          <a:p>
            <a:fld id="{94C6D968-DB28-4545-9218-1AC061E128F3}" type="slidenum">
              <a:rPr lang="de-CH" smtClean="0"/>
              <a:t>1</a:t>
            </a:fld>
            <a:endParaRPr lang="de-CH"/>
          </a:p>
        </p:txBody>
      </p:sp>
    </p:spTree>
    <p:extLst>
      <p:ext uri="{BB962C8B-B14F-4D97-AF65-F5344CB8AC3E}">
        <p14:creationId xmlns:p14="http://schemas.microsoft.com/office/powerpoint/2010/main" val="934740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Erläuterungen</a:t>
            </a:r>
          </a:p>
          <a:p>
            <a:r>
              <a:rPr lang="de-CH" smtClean="0"/>
              <a:t>Beispiele für biologisch-organismische Bedingungen von Entwicklung sind Sinnesorgane und Motorik bzw. ein funktionierendes Nervensystem wie auch zellphysiologische Funktionen.</a:t>
            </a:r>
          </a:p>
          <a:p>
            <a:endParaRPr lang="de-CH" smtClean="0"/>
          </a:p>
          <a:p>
            <a:endParaRPr lang="de-CH"/>
          </a:p>
        </p:txBody>
      </p:sp>
      <p:sp>
        <p:nvSpPr>
          <p:cNvPr id="4" name="Foliennummernplatzhalter 3"/>
          <p:cNvSpPr>
            <a:spLocks noGrp="1"/>
          </p:cNvSpPr>
          <p:nvPr>
            <p:ph type="sldNum" sz="quarter" idx="10"/>
          </p:nvPr>
        </p:nvSpPr>
        <p:spPr/>
        <p:txBody>
          <a:bodyPr/>
          <a:lstStyle/>
          <a:p>
            <a:fld id="{94C6D968-DB28-4545-9218-1AC061E128F3}" type="slidenum">
              <a:rPr lang="de-CH" smtClean="0"/>
              <a:t>2</a:t>
            </a:fld>
            <a:endParaRPr lang="de-CH"/>
          </a:p>
        </p:txBody>
      </p:sp>
    </p:spTree>
    <p:extLst>
      <p:ext uri="{BB962C8B-B14F-4D97-AF65-F5344CB8AC3E}">
        <p14:creationId xmlns:p14="http://schemas.microsoft.com/office/powerpoint/2010/main" val="39270512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Erläuterungen</a:t>
            </a:r>
          </a:p>
          <a:p>
            <a:r>
              <a:rPr lang="de-CH" smtClean="0"/>
              <a:t>Dazu ein Beispiel: Überwechselt eine Gymnasiastin auf die Hochschule, wird sie zu einem Entwicklungsschritt genötigt (zu beachten ist die Formulierung im Passiv). Auf der Universität ist Schülerverhalten dysfunktional. Die Ex-Gymnasiastin ist also gezwungen, sich in einen neuen Kontext hineinzusozialisieren. Die Universität fordert eine Entwicklung im Sinne einer Anpassungsleistung ein ­ entwickelt wird man. Wie bereits implizit verwiesen, kann diese Sozialisation, wie jede andere und auch Erziehung selbst, scheitern. Es gilt demnach, dass Entwicklung nicht einfach zwangsweise auferlegt werden kann. Die Formel &gt;Entwickelt wird man&lt; greift deshalb zu kurz. Die Gymnasiastin selbst ist die Schlüsselvariable, ob Entwicklung ­ im Beispiel als Sozialisation ­ erfolgt (im wahrsten Sinne des Wortes Erfolg) oder nicht.</a:t>
            </a:r>
          </a:p>
          <a:p>
            <a:endParaRPr lang="de-CH" smtClean="0"/>
          </a:p>
          <a:p>
            <a:endParaRPr lang="de-CH"/>
          </a:p>
        </p:txBody>
      </p:sp>
      <p:sp>
        <p:nvSpPr>
          <p:cNvPr id="4" name="Foliennummernplatzhalter 3"/>
          <p:cNvSpPr>
            <a:spLocks noGrp="1"/>
          </p:cNvSpPr>
          <p:nvPr>
            <p:ph type="sldNum" sz="quarter" idx="10"/>
          </p:nvPr>
        </p:nvSpPr>
        <p:spPr/>
        <p:txBody>
          <a:bodyPr/>
          <a:lstStyle/>
          <a:p>
            <a:fld id="{94C6D968-DB28-4545-9218-1AC061E128F3}" type="slidenum">
              <a:rPr lang="de-CH" smtClean="0"/>
              <a:t>3</a:t>
            </a:fld>
            <a:endParaRPr lang="de-CH"/>
          </a:p>
        </p:txBody>
      </p:sp>
    </p:spTree>
    <p:extLst>
      <p:ext uri="{BB962C8B-B14F-4D97-AF65-F5344CB8AC3E}">
        <p14:creationId xmlns:p14="http://schemas.microsoft.com/office/powerpoint/2010/main" val="31444250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Erläuterungen</a:t>
            </a:r>
          </a:p>
          <a:p>
            <a:r>
              <a:rPr lang="de-CH" smtClean="0"/>
              <a:t>Zwei Beispiele für multidirektionale Entwicklungen:</a:t>
            </a:r>
          </a:p>
          <a:p>
            <a:r>
              <a:rPr lang="de-CH" smtClean="0"/>
              <a:t>f Markus Studer, angesehener Herzchirurg, wechselt vom OP auf den Lkw-Sitz. www.markus-studer.ch/team.html</a:t>
            </a:r>
          </a:p>
          <a:p>
            <a:r>
              <a:rPr lang="de-CH" smtClean="0"/>
              <a:t>f Vanessa Mae, Stargeigerin und Olympiateilnehmerin Skilauf. de.wikipedia. org/wiki/Vanessa-Mae</a:t>
            </a:r>
          </a:p>
          <a:p>
            <a:r>
              <a:rPr lang="de-CH" smtClean="0"/>
              <a:t>Die Beispiele zeigen, dass sich in der Entwicklung ­ unverhofft und auch aus der bisherigen Biografie eher unerwartete ­ neue Richtungen herauskristallisieren oder parallel bilden können.</a:t>
            </a:r>
          </a:p>
          <a:p>
            <a:endParaRPr lang="de-CH" smtClean="0"/>
          </a:p>
          <a:p>
            <a:endParaRPr lang="de-CH"/>
          </a:p>
        </p:txBody>
      </p:sp>
      <p:sp>
        <p:nvSpPr>
          <p:cNvPr id="4" name="Foliennummernplatzhalter 3"/>
          <p:cNvSpPr>
            <a:spLocks noGrp="1"/>
          </p:cNvSpPr>
          <p:nvPr>
            <p:ph type="sldNum" sz="quarter" idx="10"/>
          </p:nvPr>
        </p:nvSpPr>
        <p:spPr/>
        <p:txBody>
          <a:bodyPr/>
          <a:lstStyle/>
          <a:p>
            <a:fld id="{94C6D968-DB28-4545-9218-1AC061E128F3}" type="slidenum">
              <a:rPr lang="de-CH" smtClean="0"/>
              <a:t>4</a:t>
            </a:fld>
            <a:endParaRPr lang="de-CH"/>
          </a:p>
        </p:txBody>
      </p:sp>
    </p:spTree>
    <p:extLst>
      <p:ext uri="{BB962C8B-B14F-4D97-AF65-F5344CB8AC3E}">
        <p14:creationId xmlns:p14="http://schemas.microsoft.com/office/powerpoint/2010/main" val="21830673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Erläuterungen</a:t>
            </a:r>
          </a:p>
          <a:p>
            <a:r>
              <a:rPr lang="de-CH" dirty="0" smtClean="0"/>
              <a:t>Interdependenz meint an dieser Stelle, dass Entwicklung und Lernen aufeinander verweisen bzw. voneinander abhängig sind.</a:t>
            </a:r>
          </a:p>
          <a:p>
            <a:r>
              <a:rPr lang="de-CH" dirty="0" smtClean="0"/>
              <a:t>Ähnlich resümiert Siegler (2005), dass Lernen und Entwicklung sich von den Prozessen her </a:t>
            </a:r>
            <a:r>
              <a:rPr lang="de-CH" dirty="0" err="1" smtClean="0"/>
              <a:t>großteils</a:t>
            </a:r>
            <a:r>
              <a:rPr lang="de-CH" dirty="0" smtClean="0"/>
              <a:t> überdecken, außer im Zeithorizont. Lernen ist viel </a:t>
            </a:r>
            <a:r>
              <a:rPr lang="de-CH" dirty="0" err="1" smtClean="0"/>
              <a:t>kurzspanniger</a:t>
            </a:r>
            <a:r>
              <a:rPr lang="de-CH" dirty="0" smtClean="0"/>
              <a:t>, verglichen zum umfassenden Horizont der Perspektive der Entwicklung. Sozialisation kann schließlich mit </a:t>
            </a:r>
            <a:r>
              <a:rPr lang="de-CH" dirty="0" err="1" smtClean="0"/>
              <a:t>Illeris</a:t>
            </a:r>
            <a:r>
              <a:rPr lang="de-CH" dirty="0" smtClean="0"/>
              <a:t> als »</a:t>
            </a:r>
            <a:r>
              <a:rPr lang="de-CH" dirty="0" err="1" smtClean="0"/>
              <a:t>specific</a:t>
            </a:r>
            <a:r>
              <a:rPr lang="de-CH" dirty="0" smtClean="0"/>
              <a:t> </a:t>
            </a:r>
            <a:r>
              <a:rPr lang="de-CH" dirty="0" err="1" smtClean="0"/>
              <a:t>viewpoint</a:t>
            </a:r>
            <a:r>
              <a:rPr lang="de-CH" dirty="0" smtClean="0"/>
              <a:t> on </a:t>
            </a:r>
            <a:r>
              <a:rPr lang="de-CH" dirty="0" err="1" smtClean="0"/>
              <a:t>learning</a:t>
            </a:r>
            <a:r>
              <a:rPr lang="de-CH" dirty="0" smtClean="0"/>
              <a:t> </a:t>
            </a:r>
            <a:r>
              <a:rPr lang="de-CH" dirty="0" err="1" smtClean="0"/>
              <a:t>and</a:t>
            </a:r>
            <a:r>
              <a:rPr lang="de-CH" dirty="0" smtClean="0"/>
              <a:t> </a:t>
            </a:r>
            <a:r>
              <a:rPr lang="de-CH" dirty="0" err="1" smtClean="0"/>
              <a:t>development</a:t>
            </a:r>
            <a:r>
              <a:rPr lang="de-CH" dirty="0" smtClean="0"/>
              <a:t>« (</a:t>
            </a:r>
            <a:r>
              <a:rPr lang="de-CH" dirty="0" err="1" smtClean="0"/>
              <a:t>Illeris</a:t>
            </a:r>
            <a:r>
              <a:rPr lang="de-CH" dirty="0" smtClean="0"/>
              <a:t> 2004, 126) in den Zweiklang aus Entwicklung und Lernen eingebracht werden. Zimmermann vertritt den Standpunkt, »Lerntheorien [...] können ohne weiteres als Sozialisationstheorien eingeordnet werden« (Zimmermann 2003, 30). Sozialisation scheint also die Orthogonal-Sicht auf Lernen und Entwicklung zu sein ­ eben das Rändchen der Medaille.</a:t>
            </a:r>
          </a:p>
          <a:p>
            <a:r>
              <a:rPr lang="de-CH" dirty="0" smtClean="0"/>
              <a:t>Mit der Medaillen-Metapher ist auch darstellbar, dass die im vorliegenden Kapitel verfochtene Unterscheidung zwischen Lernen und Entwicklung, aber auch Sozialisation, funktional ist. Wie bei einer Legierung hat jedes einzelne Element seine eigene, entscheidende Funktion. Üblicherweise sind die beiden Seiten einer Medaille nicht mit der identischen Information versehen. Und analog verhält es sich mit den Lerntheorien als einer Seite der Medaille und den Entwicklungstheorien als andere Seite der Medaille. Die Funktion der Lerntheorien ist eine </a:t>
            </a:r>
            <a:r>
              <a:rPr lang="de-CH" dirty="0" err="1" smtClean="0"/>
              <a:t>ande</a:t>
            </a:r>
            <a:r>
              <a:rPr lang="de-CH" dirty="0" smtClean="0"/>
              <a:t>-</a:t>
            </a:r>
          </a:p>
          <a:p>
            <a:r>
              <a:rPr lang="de-CH" dirty="0" err="1" smtClean="0"/>
              <a:t>re</a:t>
            </a:r>
            <a:r>
              <a:rPr lang="de-CH" dirty="0" smtClean="0"/>
              <a:t> als die entwicklungstheoretische. Beispielsweise sind Lerntheorien inhaltlich und prozedural definierte Funktionskonzepte: Es geht darum, etwas Bestimmtes möglichst effizient und effektiv-nachhaltig zu lernen (oder zu verlernen bzw. umzulernen). Bei Lerntheorien liegen also Zieldefinitionen vor.</a:t>
            </a:r>
          </a:p>
          <a:p>
            <a:endParaRPr lang="de-CH" dirty="0" smtClean="0"/>
          </a:p>
          <a:p>
            <a:endParaRPr lang="de-CH" dirty="0" smtClean="0"/>
          </a:p>
          <a:p>
            <a:endParaRPr lang="de-CH" dirty="0" smtClean="0"/>
          </a:p>
          <a:p>
            <a:endParaRPr lang="de-CH" dirty="0"/>
          </a:p>
        </p:txBody>
      </p:sp>
      <p:sp>
        <p:nvSpPr>
          <p:cNvPr id="4" name="Foliennummernplatzhalter 3"/>
          <p:cNvSpPr>
            <a:spLocks noGrp="1"/>
          </p:cNvSpPr>
          <p:nvPr>
            <p:ph type="sldNum" sz="quarter" idx="10"/>
          </p:nvPr>
        </p:nvSpPr>
        <p:spPr/>
        <p:txBody>
          <a:bodyPr/>
          <a:lstStyle/>
          <a:p>
            <a:fld id="{94C6D968-DB28-4545-9218-1AC061E128F3}" type="slidenum">
              <a:rPr lang="de-CH" smtClean="0"/>
              <a:t>5</a:t>
            </a:fld>
            <a:endParaRPr lang="de-CH"/>
          </a:p>
        </p:txBody>
      </p:sp>
    </p:spTree>
    <p:extLst>
      <p:ext uri="{BB962C8B-B14F-4D97-AF65-F5344CB8AC3E}">
        <p14:creationId xmlns:p14="http://schemas.microsoft.com/office/powerpoint/2010/main" val="1625859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16367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descr="I:\hep_CD\hep_Logos_Ausgabe_3-0\Logos_PC\hep\hep_rgb_bildungsverlag.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23479" y="125884"/>
            <a:ext cx="1059813"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8874415"/>
      </p:ext>
    </p:extLst>
  </p:cSld>
  <p:clrMap bg1="lt1" tx1="dk1" bg2="lt2" tx2="dk2" accent1="accent1" accent2="accent2" accent3="accent3" accent4="accent4" accent5="accent5" accent6="accent6" hlink="hlink" folHlink="folHlink"/>
  <p:sldLayoutIdLst>
    <p:sldLayoutId id="2147483655"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a:extLst>
              <a:ext uri="{28A0092B-C50C-407E-A947-70E740481C1C}">
                <a14:useLocalDpi xmlns:a14="http://schemas.microsoft.com/office/drawing/2010/main" val="0"/>
              </a:ext>
            </a:extLst>
          </a:blip>
          <a:stretch>
            <a:fillRect/>
          </a:stretch>
        </p:blipFill>
        <p:spPr>
          <a:xfrm>
            <a:off x="2006600" y="127000"/>
            <a:ext cx="6134100" cy="60960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5 • Seite 65</a:t>
            </a:r>
            <a:endParaRPr lang="de-CH" sz="1100"/>
          </a:p>
        </p:txBody>
      </p:sp>
    </p:spTree>
    <p:extLst>
      <p:ext uri="{BB962C8B-B14F-4D97-AF65-F5344CB8AC3E}">
        <p14:creationId xmlns:p14="http://schemas.microsoft.com/office/powerpoint/2010/main" val="39034161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127000" y="2705100"/>
            <a:ext cx="8890000" cy="18034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5 • Seite 66</a:t>
            </a:r>
            <a:endParaRPr lang="de-CH" sz="1100"/>
          </a:p>
        </p:txBody>
      </p:sp>
    </p:spTree>
    <p:extLst>
      <p:ext uri="{BB962C8B-B14F-4D97-AF65-F5344CB8AC3E}">
        <p14:creationId xmlns:p14="http://schemas.microsoft.com/office/powerpoint/2010/main" val="29536325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a:extLst>
              <a:ext uri="{28A0092B-C50C-407E-A947-70E740481C1C}">
                <a14:useLocalDpi xmlns:a14="http://schemas.microsoft.com/office/drawing/2010/main" val="0"/>
              </a:ext>
            </a:extLst>
          </a:blip>
          <a:stretch>
            <a:fillRect/>
          </a:stretch>
        </p:blipFill>
        <p:spPr>
          <a:xfrm>
            <a:off x="127000" y="1397000"/>
            <a:ext cx="8890000" cy="44196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5 • Seite 70</a:t>
            </a:r>
            <a:endParaRPr lang="de-CH" sz="1100"/>
          </a:p>
        </p:txBody>
      </p:sp>
    </p:spTree>
    <p:extLst>
      <p:ext uri="{BB962C8B-B14F-4D97-AF65-F5344CB8AC3E}">
        <p14:creationId xmlns:p14="http://schemas.microsoft.com/office/powerpoint/2010/main" val="17215918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a:extLst>
              <a:ext uri="{28A0092B-C50C-407E-A947-70E740481C1C}">
                <a14:useLocalDpi xmlns:a14="http://schemas.microsoft.com/office/drawing/2010/main" val="0"/>
              </a:ext>
            </a:extLst>
          </a:blip>
          <a:stretch>
            <a:fillRect/>
          </a:stretch>
        </p:blipFill>
        <p:spPr>
          <a:xfrm>
            <a:off x="127000" y="1689100"/>
            <a:ext cx="8890000" cy="38354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5 • Seite 75</a:t>
            </a:r>
            <a:endParaRPr lang="de-CH" sz="1100"/>
          </a:p>
        </p:txBody>
      </p:sp>
    </p:spTree>
    <p:extLst>
      <p:ext uri="{BB962C8B-B14F-4D97-AF65-F5344CB8AC3E}">
        <p14:creationId xmlns:p14="http://schemas.microsoft.com/office/powerpoint/2010/main" val="3414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1270000" y="215900"/>
            <a:ext cx="6389602" cy="4941292"/>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dirty="0" smtClean="0"/>
              <a:t>Michèle Hofmann, Lukas Boser, Anna Bütikofer, Evelyne </a:t>
            </a:r>
            <a:r>
              <a:rPr lang="de-CH" sz="1100" dirty="0" err="1" smtClean="0"/>
              <a:t>Wannack</a:t>
            </a:r>
            <a:r>
              <a:rPr lang="de-CH" sz="1100" dirty="0" smtClean="0"/>
              <a:t> (Hrsg.) • Lehrbuch Pädagogik • Eine Einführung in grundlegende Themenfelder
978-3-03905-814-3 © hep verlag </a:t>
            </a:r>
            <a:r>
              <a:rPr lang="de-CH" sz="1100" dirty="0" err="1" smtClean="0"/>
              <a:t>ag</a:t>
            </a:r>
            <a:r>
              <a:rPr lang="de-CH" sz="1100" dirty="0" smtClean="0"/>
              <a:t> • zu Kapitel 5 • Seite </a:t>
            </a:r>
            <a:r>
              <a:rPr lang="de-CH" sz="1100" dirty="0" smtClean="0"/>
              <a:t>76-77</a:t>
            </a:r>
            <a:endParaRPr lang="de-CH" sz="1100" dirty="0"/>
          </a:p>
        </p:txBody>
      </p:sp>
      <p:pic>
        <p:nvPicPr>
          <p:cNvPr id="4" name="Grafik 3"/>
          <p:cNvPicPr>
            <a:picLocks/>
          </p:cNvPicPr>
          <p:nvPr/>
        </p:nvPicPr>
        <p:blipFill>
          <a:blip r:embed="rId4" cstate="print">
            <a:extLst>
              <a:ext uri="{28A0092B-C50C-407E-A947-70E740481C1C}">
                <a14:useLocalDpi xmlns:a14="http://schemas.microsoft.com/office/drawing/2010/main" val="0"/>
              </a:ext>
            </a:extLst>
          </a:blip>
          <a:stretch>
            <a:fillRect/>
          </a:stretch>
        </p:blipFill>
        <p:spPr>
          <a:xfrm>
            <a:off x="1269999" y="5085184"/>
            <a:ext cx="6404123" cy="1153246"/>
          </a:xfrm>
          <a:prstGeom prst="rect">
            <a:avLst/>
          </a:prstGeom>
        </p:spPr>
      </p:pic>
    </p:spTree>
    <p:extLst>
      <p:ext uri="{BB962C8B-B14F-4D97-AF65-F5344CB8AC3E}">
        <p14:creationId xmlns:p14="http://schemas.microsoft.com/office/powerpoint/2010/main" val="320679320"/>
      </p:ext>
    </p:extLst>
  </p:cSld>
  <p:clrMapOvr>
    <a:masterClrMapping/>
  </p:clrMapOvr>
</p:sld>
</file>

<file path=ppt/theme/theme1.xml><?xml version="1.0" encoding="utf-8"?>
<a:theme xmlns:a="http://schemas.openxmlformats.org/drawingml/2006/main" name="Larissa">
  <a:themeElements>
    <a:clrScheme name="hep verlag">
      <a:dk1>
        <a:sysClr val="windowText" lastClr="000000"/>
      </a:dk1>
      <a:lt1>
        <a:sysClr val="window" lastClr="FFFFFF"/>
      </a:lt1>
      <a:dk2>
        <a:srgbClr val="1F497D"/>
      </a:dk2>
      <a:lt2>
        <a:srgbClr val="EEECE1"/>
      </a:lt2>
      <a:accent1>
        <a:srgbClr val="4F81BD"/>
      </a:accent1>
      <a:accent2>
        <a:srgbClr val="4F81BD"/>
      </a:accent2>
      <a:accent3>
        <a:srgbClr val="4F81BD"/>
      </a:accent3>
      <a:accent4>
        <a:srgbClr val="4F81BD"/>
      </a:accent4>
      <a:accent5>
        <a:srgbClr val="4F81BD"/>
      </a:accent5>
      <a:accent6>
        <a:srgbClr val="4F81BD"/>
      </a:accent6>
      <a:hlink>
        <a:srgbClr val="0000FF"/>
      </a:hlink>
      <a:folHlink>
        <a:srgbClr val="800080"/>
      </a:folHlink>
    </a:clrScheme>
    <a:fontScheme name="hep verlag">
      <a:majorFont>
        <a:latin typeface="Calibri Light"/>
        <a:ea typeface=""/>
        <a:cs typeface=""/>
      </a:majorFont>
      <a:minorFont>
        <a:latin typeface="Calibri Light"/>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842</Words>
  <Application>Microsoft Office PowerPoint</Application>
  <PresentationFormat>Bildschirmpräsentation (4:3)</PresentationFormat>
  <Paragraphs>30</Paragraphs>
  <Slides>5</Slides>
  <Notes>5</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5</vt:i4>
      </vt:variant>
    </vt:vector>
  </HeadingPairs>
  <TitlesOfParts>
    <vt:vector size="9" baseType="lpstr">
      <vt:lpstr>Arial</vt:lpstr>
      <vt:lpstr>Calibri Light</vt:lpstr>
      <vt:lpstr>Calibri</vt:lpstr>
      <vt:lpstr>Larissa</vt:lpstr>
      <vt:lpstr>PowerPoint-Präsentation</vt:lpstr>
      <vt:lpstr>PowerPoint-Präsentation</vt:lpstr>
      <vt:lpstr>PowerPoint-Präsentation</vt:lpstr>
      <vt:lpstr>PowerPoint-Präsentation</vt:lpstr>
      <vt:lpstr>PowerPoint-Präsentation</vt:lpstr>
    </vt:vector>
  </TitlesOfParts>
  <Company>SDA Informatik AG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Lehrmittel Folien</dc:title>
  <dc:creator>hep verlag</dc:creator>
  <cp:lastModifiedBy>Matthias Heim</cp:lastModifiedBy>
  <cp:revision>10</cp:revision>
  <dcterms:created xsi:type="dcterms:W3CDTF">2014-07-11T10:47:33Z</dcterms:created>
  <dcterms:modified xsi:type="dcterms:W3CDTF">2015-02-28T14:48:00Z</dcterms:modified>
</cp:coreProperties>
</file>