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4"/>
  </p:notesMasterIdLst>
  <p:sldIdLst>
    <p:sldId id="256" r:id="rId2"/>
    <p:sldId id="257" r:id="rId3"/>
  </p:sldIdLst>
  <p:sldSz cx="9144000" cy="6858000" type="screen4x3"/>
  <p:notesSz cx="6858000" cy="9144000"/>
  <p:embeddedFontLst>
    <p:embeddedFont>
      <p:font typeface="Calibri Light" panose="020F0302020204030204" pitchFamily="34" charset="0"/>
      <p:regular r:id="rId5"/>
      <p:italic r:id="rId6"/>
    </p:embeddedFont>
    <p:embeddedFont>
      <p:font typeface="Calibri" panose="020F0502020204030204" pitchFamily="34" charset="0"/>
      <p:regular r:id="rId7"/>
      <p:bold r:id="rId8"/>
      <p:italic r:id="rId9"/>
      <p:boldItalic r:id="rId10"/>
    </p:embeddedFont>
  </p:embeddedFontLst>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0" autoAdjust="0"/>
    <p:restoredTop sz="94643" autoAdjust="0"/>
  </p:normalViewPr>
  <p:slideViewPr>
    <p:cSldViewPr>
      <p:cViewPr varScale="1">
        <p:scale>
          <a:sx n="111" d="100"/>
          <a:sy n="111" d="100"/>
        </p:scale>
        <p:origin x="-1662" y="-7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font" Target="fonts/font4.fntdata"/><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font" Target="fonts/font3.fntdata"/><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font" Target="fonts/font2.fntdata"/><Relationship Id="rId11" Type="http://schemas.openxmlformats.org/officeDocument/2006/relationships/presProps" Target="presProps.xml"/><Relationship Id="rId5" Type="http://schemas.openxmlformats.org/officeDocument/2006/relationships/font" Target="fonts/font1.fntdata"/><Relationship Id="rId10" Type="http://schemas.openxmlformats.org/officeDocument/2006/relationships/font" Target="fonts/font6.fntdata"/><Relationship Id="rId4" Type="http://schemas.openxmlformats.org/officeDocument/2006/relationships/notesMaster" Target="notesMasters/notesMaster1.xml"/><Relationship Id="rId9" Type="http://schemas.openxmlformats.org/officeDocument/2006/relationships/font" Target="fonts/font5.fntdata"/><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CH"/>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2A563CB-6C58-4494-9DC9-515307F55AB8}" type="datetimeFigureOut">
              <a:rPr lang="de-CH" smtClean="0"/>
              <a:t>28.02.2015</a:t>
            </a:fld>
            <a:endParaRPr lang="de-CH"/>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CH"/>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CH"/>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9525EFA-7B6F-48F5-A263-F3892D93F189}" type="slidenum">
              <a:rPr lang="de-CH" smtClean="0"/>
              <a:t>‹Nr.›</a:t>
            </a:fld>
            <a:endParaRPr lang="de-CH"/>
          </a:p>
        </p:txBody>
      </p:sp>
    </p:spTree>
    <p:extLst>
      <p:ext uri="{BB962C8B-B14F-4D97-AF65-F5344CB8AC3E}">
        <p14:creationId xmlns:p14="http://schemas.microsoft.com/office/powerpoint/2010/main" val="28063774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smtClean="0"/>
              <a:t>Erläuterungen</a:t>
            </a:r>
          </a:p>
          <a:p>
            <a:r>
              <a:rPr lang="de-CH" smtClean="0"/>
              <a:t>&gt;Negative Pädagogik&lt; im Sinne Rousseaus verlangt, dass die Erziehenden nicht direkt auf das Kind, sondern auf seine Umgebung einwirken. Erziehung bedeutet dementsprechend Organisation und Arrangement der Umwelt. &gt;Negative Pädagogik&lt; schafft Schonräume und schützt das Kind vor den &gt;schlechten&lt; Einflüssen der Gesellschaft.</a:t>
            </a:r>
          </a:p>
          <a:p>
            <a:endParaRPr lang="de-CH" smtClean="0"/>
          </a:p>
          <a:p>
            <a:r>
              <a:rPr lang="de-CH" smtClean="0"/>
              <a:t/>
            </a:r>
            <a:endParaRPr lang="de-CH"/>
          </a:p>
        </p:txBody>
      </p:sp>
      <p:sp>
        <p:nvSpPr>
          <p:cNvPr id="4" name="Foliennummernplatzhalter 3"/>
          <p:cNvSpPr>
            <a:spLocks noGrp="1"/>
          </p:cNvSpPr>
          <p:nvPr>
            <p:ph type="sldNum" sz="quarter" idx="10"/>
          </p:nvPr>
        </p:nvSpPr>
        <p:spPr/>
        <p:txBody>
          <a:bodyPr/>
          <a:lstStyle/>
          <a:p>
            <a:fld id="{09525EFA-7B6F-48F5-A263-F3892D93F189}" type="slidenum">
              <a:rPr lang="de-CH" smtClean="0"/>
              <a:t>1</a:t>
            </a:fld>
            <a:endParaRPr lang="de-CH"/>
          </a:p>
        </p:txBody>
      </p:sp>
    </p:spTree>
    <p:extLst>
      <p:ext uri="{BB962C8B-B14F-4D97-AF65-F5344CB8AC3E}">
        <p14:creationId xmlns:p14="http://schemas.microsoft.com/office/powerpoint/2010/main" val="3222797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smtClean="0"/>
              <a:t>Erläuterungen</a:t>
            </a:r>
          </a:p>
          <a:p>
            <a:r>
              <a:rPr lang="de-CH" smtClean="0"/>
              <a:t>Vom Deutschen Ernst Haeckel (1834 ­1919) stammt das biogenetische Grundgesetz, welches besagt, dass der Mensch in seiner biologischen Entwicklung die gesamte Entwicklung der Art, das heißt die Entwicklung vom Einzeller zum höheren Lebewesen, durchläuft. Das biogenetische Gesetz wurde unter anderem damit belegt, dass der menschliche Embryo aus einer einzelnen Zelle entsteht und sich während seiner Entwicklung auch rudimentäre Kiemenbögen (wie bei einem Fisch) und Ansätze eines Schwanzes (wie bei einem Affen) erkennen lassen. Von Haeckel und von der Kulturstufentheorie inspiriert formulierte der Amerikaner G. Stanley Hall (1844 ­1924) später das psychogenetische Grundgesetz, welches besagt, dass der Mensch in seiner geistigen Entwicklung die gesamte Entwicklung der menschlichen Kultur durchläuft.</a:t>
            </a:r>
          </a:p>
          <a:p>
            <a:endParaRPr lang="de-CH" smtClean="0"/>
          </a:p>
          <a:p>
            <a:r>
              <a:rPr lang="de-CH" smtClean="0"/>
              <a:t/>
            </a:r>
            <a:endParaRPr lang="de-CH"/>
          </a:p>
        </p:txBody>
      </p:sp>
      <p:sp>
        <p:nvSpPr>
          <p:cNvPr id="4" name="Foliennummernplatzhalter 3"/>
          <p:cNvSpPr>
            <a:spLocks noGrp="1"/>
          </p:cNvSpPr>
          <p:nvPr>
            <p:ph type="sldNum" sz="quarter" idx="10"/>
          </p:nvPr>
        </p:nvSpPr>
        <p:spPr/>
        <p:txBody>
          <a:bodyPr/>
          <a:lstStyle/>
          <a:p>
            <a:fld id="{09525EFA-7B6F-48F5-A263-F3892D93F189}" type="slidenum">
              <a:rPr lang="de-CH" smtClean="0"/>
              <a:t>2</a:t>
            </a:fld>
            <a:endParaRPr lang="de-CH"/>
          </a:p>
        </p:txBody>
      </p:sp>
    </p:spTree>
    <p:extLst>
      <p:ext uri="{BB962C8B-B14F-4D97-AF65-F5344CB8AC3E}">
        <p14:creationId xmlns:p14="http://schemas.microsoft.com/office/powerpoint/2010/main" val="124452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131163678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2" descr="I:\hep_CD\hep_Logos_Ausgabe_3-0\Logos_PC\hep\hep_rgb_bildungsverlag.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23479" y="125884"/>
            <a:ext cx="1059813" cy="72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18874415"/>
      </p:ext>
    </p:extLst>
  </p:cSld>
  <p:clrMap bg1="lt1" tx1="dk1" bg2="lt2" tx2="dk2" accent1="accent1" accent2="accent2" accent3="accent3" accent4="accent4" accent5="accent5" accent6="accent6" hlink="hlink" folHlink="folHlink"/>
  <p:sldLayoutIdLst>
    <p:sldLayoutId id="2147483655"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p:cNvPicPr>
          <p:nvPr/>
        </p:nvPicPr>
        <p:blipFill>
          <a:blip r:embed="rId3">
            <a:extLst>
              <a:ext uri="{28A0092B-C50C-407E-A947-70E740481C1C}">
                <a14:useLocalDpi xmlns:a14="http://schemas.microsoft.com/office/drawing/2010/main" val="0"/>
              </a:ext>
            </a:extLst>
          </a:blip>
          <a:stretch>
            <a:fillRect/>
          </a:stretch>
        </p:blipFill>
        <p:spPr>
          <a:xfrm>
            <a:off x="127000" y="2374900"/>
            <a:ext cx="8890000" cy="2463800"/>
          </a:xfrm>
          <a:prstGeom prst="rect">
            <a:avLst/>
          </a:prstGeom>
        </p:spPr>
      </p:pic>
      <p:sp>
        <p:nvSpPr>
          <p:cNvPr id="3" name="Textfeld 2"/>
          <p:cNvSpPr txBox="1"/>
          <p:nvPr/>
        </p:nvSpPr>
        <p:spPr>
          <a:xfrm>
            <a:off x="127000" y="6388100"/>
            <a:ext cx="8890000" cy="466794"/>
          </a:xfrm>
          <a:prstGeom prst="rect">
            <a:avLst/>
          </a:prstGeom>
          <a:noFill/>
        </p:spPr>
        <p:txBody>
          <a:bodyPr vert="horz" lIns="0" tIns="0" bIns="127000" rtlCol="0">
            <a:spAutoFit/>
          </a:bodyPr>
          <a:lstStyle/>
          <a:p>
            <a:r>
              <a:rPr lang="de-CH" sz="1100" smtClean="0"/>
              <a:t>Michèle Hofmann, Lukas Boser, Anna Bütikofer, Evelyne Wannack (Hrsg.) • Lehrbuch Pädagogik • Eine Einführung in grundlegende Themenfelder
978-3-03905-814-3 © hep verlag ag • zu Kapitel 4 • Seite 55</a:t>
            </a:r>
            <a:endParaRPr lang="de-CH" sz="1100"/>
          </a:p>
        </p:txBody>
      </p:sp>
    </p:spTree>
    <p:extLst>
      <p:ext uri="{BB962C8B-B14F-4D97-AF65-F5344CB8AC3E}">
        <p14:creationId xmlns:p14="http://schemas.microsoft.com/office/powerpoint/2010/main" val="20625614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p:cNvPicPr>
          <p:nvPr/>
        </p:nvPicPr>
        <p:blipFill>
          <a:blip r:embed="rId3">
            <a:extLst>
              <a:ext uri="{28A0092B-C50C-407E-A947-70E740481C1C}">
                <a14:useLocalDpi xmlns:a14="http://schemas.microsoft.com/office/drawing/2010/main" val="0"/>
              </a:ext>
            </a:extLst>
          </a:blip>
          <a:stretch>
            <a:fillRect/>
          </a:stretch>
        </p:blipFill>
        <p:spPr>
          <a:xfrm>
            <a:off x="127000" y="1397000"/>
            <a:ext cx="8890000" cy="4419600"/>
          </a:xfrm>
          <a:prstGeom prst="rect">
            <a:avLst/>
          </a:prstGeom>
        </p:spPr>
      </p:pic>
      <p:sp>
        <p:nvSpPr>
          <p:cNvPr id="3" name="Textfeld 2"/>
          <p:cNvSpPr txBox="1"/>
          <p:nvPr/>
        </p:nvSpPr>
        <p:spPr>
          <a:xfrm>
            <a:off x="127000" y="6388100"/>
            <a:ext cx="8890000" cy="466794"/>
          </a:xfrm>
          <a:prstGeom prst="rect">
            <a:avLst/>
          </a:prstGeom>
          <a:noFill/>
        </p:spPr>
        <p:txBody>
          <a:bodyPr vert="horz" lIns="0" tIns="0" bIns="127000" rtlCol="0">
            <a:spAutoFit/>
          </a:bodyPr>
          <a:lstStyle/>
          <a:p>
            <a:r>
              <a:rPr lang="de-CH" sz="1100" smtClean="0"/>
              <a:t>Michèle Hofmann, Lukas Boser, Anna Bütikofer, Evelyne Wannack (Hrsg.) • Lehrbuch Pädagogik • Eine Einführung in grundlegende Themenfelder
978-3-03905-814-3 © hep verlag ag • zu Kapitel 4 • Seite 58</a:t>
            </a:r>
            <a:endParaRPr lang="de-CH" sz="1100"/>
          </a:p>
        </p:txBody>
      </p:sp>
    </p:spTree>
    <p:extLst>
      <p:ext uri="{BB962C8B-B14F-4D97-AF65-F5344CB8AC3E}">
        <p14:creationId xmlns:p14="http://schemas.microsoft.com/office/powerpoint/2010/main" val="3649423117"/>
      </p:ext>
    </p:extLst>
  </p:cSld>
  <p:clrMapOvr>
    <a:masterClrMapping/>
  </p:clrMapOvr>
</p:sld>
</file>

<file path=ppt/theme/theme1.xml><?xml version="1.0" encoding="utf-8"?>
<a:theme xmlns:a="http://schemas.openxmlformats.org/drawingml/2006/main" name="Larissa">
  <a:themeElements>
    <a:clrScheme name="hep verlag">
      <a:dk1>
        <a:sysClr val="windowText" lastClr="000000"/>
      </a:dk1>
      <a:lt1>
        <a:sysClr val="window" lastClr="FFFFFF"/>
      </a:lt1>
      <a:dk2>
        <a:srgbClr val="1F497D"/>
      </a:dk2>
      <a:lt2>
        <a:srgbClr val="EEECE1"/>
      </a:lt2>
      <a:accent1>
        <a:srgbClr val="4F81BD"/>
      </a:accent1>
      <a:accent2>
        <a:srgbClr val="4F81BD"/>
      </a:accent2>
      <a:accent3>
        <a:srgbClr val="4F81BD"/>
      </a:accent3>
      <a:accent4>
        <a:srgbClr val="4F81BD"/>
      </a:accent4>
      <a:accent5>
        <a:srgbClr val="4F81BD"/>
      </a:accent5>
      <a:accent6>
        <a:srgbClr val="4F81BD"/>
      </a:accent6>
      <a:hlink>
        <a:srgbClr val="0000FF"/>
      </a:hlink>
      <a:folHlink>
        <a:srgbClr val="800080"/>
      </a:folHlink>
    </a:clrScheme>
    <a:fontScheme name="hep verlag">
      <a:majorFont>
        <a:latin typeface="Calibri Light"/>
        <a:ea typeface=""/>
        <a:cs typeface=""/>
      </a:majorFont>
      <a:minorFont>
        <a:latin typeface="Calibri Light"/>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231</Words>
  <Application>Microsoft Office PowerPoint</Application>
  <PresentationFormat>Bildschirmpräsentation (4:3)</PresentationFormat>
  <Paragraphs>12</Paragraphs>
  <Slides>2</Slides>
  <Notes>2</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2</vt:i4>
      </vt:variant>
    </vt:vector>
  </HeadingPairs>
  <TitlesOfParts>
    <vt:vector size="6" baseType="lpstr">
      <vt:lpstr>Arial</vt:lpstr>
      <vt:lpstr>Calibri Light</vt:lpstr>
      <vt:lpstr>Calibri</vt:lpstr>
      <vt:lpstr>Larissa</vt:lpstr>
      <vt:lpstr>PowerPoint-Präsentation</vt:lpstr>
      <vt:lpstr>PowerPoint-Präsentation</vt:lpstr>
    </vt:vector>
  </TitlesOfParts>
  <Company>SDA Informatik AG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Lehrmittel Folien</dc:title>
  <dc:creator>hep verlag</dc:creator>
  <cp:lastModifiedBy>Matthias Heim</cp:lastModifiedBy>
  <cp:revision>9</cp:revision>
  <dcterms:created xsi:type="dcterms:W3CDTF">2014-07-11T10:47:33Z</dcterms:created>
  <dcterms:modified xsi:type="dcterms:W3CDTF">2015-02-28T14:06:01Z</dcterms:modified>
</cp:coreProperties>
</file>